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304" r:id="rId2"/>
    <p:sldId id="278" r:id="rId3"/>
    <p:sldId id="288" r:id="rId4"/>
    <p:sldId id="311" r:id="rId5"/>
    <p:sldId id="310" r:id="rId6"/>
    <p:sldId id="290" r:id="rId7"/>
    <p:sldId id="335" r:id="rId8"/>
    <p:sldId id="312" r:id="rId9"/>
    <p:sldId id="313" r:id="rId10"/>
    <p:sldId id="319" r:id="rId11"/>
    <p:sldId id="339" r:id="rId12"/>
    <p:sldId id="340" r:id="rId13"/>
    <p:sldId id="316" r:id="rId14"/>
    <p:sldId id="344" r:id="rId15"/>
    <p:sldId id="317" r:id="rId16"/>
    <p:sldId id="341" r:id="rId17"/>
    <p:sldId id="318" r:id="rId18"/>
    <p:sldId id="315" r:id="rId19"/>
    <p:sldId id="342" r:id="rId20"/>
    <p:sldId id="336" r:id="rId21"/>
    <p:sldId id="320" r:id="rId22"/>
    <p:sldId id="307" r:id="rId23"/>
    <p:sldId id="347" r:id="rId24"/>
    <p:sldId id="348" r:id="rId25"/>
    <p:sldId id="349" r:id="rId26"/>
    <p:sldId id="337" r:id="rId27"/>
    <p:sldId id="308" r:id="rId28"/>
    <p:sldId id="345" r:id="rId29"/>
    <p:sldId id="346" r:id="rId30"/>
    <p:sldId id="322" r:id="rId31"/>
    <p:sldId id="323" r:id="rId32"/>
    <p:sldId id="324" r:id="rId33"/>
    <p:sldId id="325" r:id="rId34"/>
    <p:sldId id="326" r:id="rId35"/>
    <p:sldId id="321" r:id="rId36"/>
    <p:sldId id="332" r:id="rId37"/>
    <p:sldId id="327" r:id="rId38"/>
    <p:sldId id="338" r:id="rId39"/>
    <p:sldId id="328" r:id="rId40"/>
    <p:sldId id="329" r:id="rId41"/>
    <p:sldId id="330" r:id="rId42"/>
    <p:sldId id="309" r:id="rId43"/>
    <p:sldId id="331" r:id="rId44"/>
    <p:sldId id="333" r:id="rId45"/>
    <p:sldId id="334" r:id="rId46"/>
    <p:sldId id="281" r:id="rId47"/>
  </p:sldIdLst>
  <p:sldSz cx="12192000" cy="6858000"/>
  <p:notesSz cx="6858000" cy="9144000"/>
  <p:embeddedFontLst>
    <p:embeddedFont>
      <p:font typeface="함초롬돋움" panose="020B0604000101010101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한컴 윤고딕 240" panose="02020603020101020101" pitchFamily="18" charset="-127"/>
      <p:regular r:id="rId53"/>
    </p:embeddedFont>
    <p:embeddedFont>
      <p:font typeface="한컴 윤고딕 230" panose="02020603020101020101" pitchFamily="18" charset="-127"/>
      <p:regular r:id="rId54"/>
    </p:embeddedFont>
    <p:embeddedFont>
      <p:font typeface="Yoon 윤고딕 520_TT" panose="02090603020101020101" pitchFamily="18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123"/>
    <a:srgbClr val="000000"/>
    <a:srgbClr val="AF9061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8113" autoAdjust="0"/>
  </p:normalViewPr>
  <p:slideViewPr>
    <p:cSldViewPr>
      <p:cViewPr varScale="1">
        <p:scale>
          <a:sx n="75" d="100"/>
          <a:sy n="75" d="100"/>
        </p:scale>
        <p:origin x="7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2452-67E2-4A79-BE9D-82D61D917FED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A898F-7E8B-42E0-90C7-D6ABE4DFE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79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25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1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558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448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7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98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33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A898F-7E8B-42E0-90C7-D6ABE4DFE7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0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39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5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1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09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226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852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44A88-7E45-42B0-B380-1796F61F05B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84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2020-09-17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7569" y="2877904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PT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샵 관리 플랫폼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2264" y="4797152"/>
            <a:ext cx="136815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함초롬돋움" panose="020B0604000101010101" pitchFamily="50" charset="-127"/>
              </a:rPr>
              <a:t>안상필</a:t>
            </a:r>
            <a:r>
              <a:rPr lang="en-US" altLang="ko-KR" sz="2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함초롬돋움" panose="020B0604000101010101" pitchFamily="50" charset="-127"/>
              </a:rPr>
              <a:t>  </a:t>
            </a:r>
          </a:p>
          <a:p>
            <a:r>
              <a:rPr lang="ko-KR" altLang="en-US" sz="24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함초롬돋움" panose="020B0604000101010101" pitchFamily="50" charset="-127"/>
              </a:rPr>
              <a:t>윤경민</a:t>
            </a:r>
            <a:endParaRPr lang="en-US" altLang="ko-KR" sz="2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  <a:cs typeface="함초롬돋움" panose="020B0604000101010101" pitchFamily="50" charset="-127"/>
              </a:rPr>
              <a:t>이연우</a:t>
            </a:r>
            <a:endParaRPr lang="en-US" altLang="ko-KR" sz="2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7569" y="2564904"/>
            <a:ext cx="2754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부산 </a:t>
            </a:r>
            <a:r>
              <a:rPr lang="en-US" altLang="ko-KR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IT 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교육센터 프로젝트 </a:t>
            </a:r>
            <a:r>
              <a:rPr lang="en-US" altLang="ko-KR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</a:t>
            </a:r>
            <a:endParaRPr lang="en-US" altLang="ko-KR" sz="11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7" t="53422" r="25439" b="27499"/>
          <a:stretch/>
        </p:blipFill>
        <p:spPr>
          <a:xfrm>
            <a:off x="1847528" y="2924945"/>
            <a:ext cx="3744416" cy="14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9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로그인 유지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DA26EC-FF30-4370-833F-D572E5A8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14" y="1238262"/>
            <a:ext cx="5029902" cy="4658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FB6ADF-7632-4023-80AC-26B55D627F33}"/>
              </a:ext>
            </a:extLst>
          </p:cNvPr>
          <p:cNvSpPr txBox="1"/>
          <p:nvPr/>
        </p:nvSpPr>
        <p:spPr>
          <a:xfrm>
            <a:off x="7248128" y="1098778"/>
            <a:ext cx="4204408" cy="411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로그인 유지 체크 후 로그인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-&gt;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쿠키에 해당 세션 아이디 저장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 세션 아이디와 쿠키 만료시간 저장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Intro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페이지에 접근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Ajax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 로그인 여부 확인 및 쿠키 확인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브라우저를 닫더라도 이후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접속 시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자동 로그인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사용자가 직접 로그아웃시 쿠키를 삭제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의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세션 아이디와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쿠키 만료시간 업데이트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3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39816" y="3061409"/>
            <a:ext cx="3087432" cy="1015663"/>
            <a:chOff x="3720990" y="3152001"/>
            <a:chExt cx="1710368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관리자 주요기능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ADMIN</a:t>
              </a:r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46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5" y="188640"/>
            <a:ext cx="3384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관리자 </a:t>
            </a:r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메인페이지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4728" y="1555593"/>
            <a:ext cx="2987935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로그인시 회원 관리 리스트를 가장 먼저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A66114-A85C-4135-A3C3-FB14ED24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60" y="1110548"/>
            <a:ext cx="7837981" cy="37586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65" y="1340768"/>
            <a:ext cx="2508072" cy="5152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1340768"/>
            <a:ext cx="2867025" cy="5029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83841" y="2425414"/>
            <a:ext cx="2987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관리자의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사이드바는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관리페이지와 트레이너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회원의 등록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매출 기록이 사용 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게시판은 공통으로 사용 가능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등록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회원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82458" y="692695"/>
            <a:ext cx="3987669" cy="522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등록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-Validation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Keyup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정규식으로 유효한 값인지 실시간 확인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중복확인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Ajax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 닉네임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이메일 중복확인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반드시 중복확인 해야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submit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가능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중복 확인 후 값이 바뀌면 다시 확인하도록 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성별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가입자의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생년월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해당가입월의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신규회원수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-&gt;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아이디 자동생성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다음 주소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api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DAF44F-8740-4A72-B993-490B20FE4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84" y="796642"/>
            <a:ext cx="5961681" cy="54132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71" y="1669379"/>
            <a:ext cx="3532286" cy="39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5" y="188640"/>
            <a:ext cx="302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QR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코드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생성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11250" y="1510045"/>
            <a:ext cx="3200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자바스크립트 플러그인을 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이메일 중복 확인 시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QR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코드가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생성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3E0BBD-E8C3-4650-AF2C-96B8136F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53" y="1148458"/>
            <a:ext cx="7187397" cy="36014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48087A-C899-4306-8176-1CAB71856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3" t="17665" r="23988" b="12008"/>
          <a:stretch/>
        </p:blipFill>
        <p:spPr>
          <a:xfrm>
            <a:off x="2855640" y="2141643"/>
            <a:ext cx="3024336" cy="29523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11249" y="2710374"/>
            <a:ext cx="3200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QR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코드는 클라이언트 요청과 해당 이메일을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GET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형식으로 포함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base64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형식으로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저장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53" y="2949188"/>
            <a:ext cx="69151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1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등록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트레이너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82458" y="692695"/>
            <a:ext cx="3987669" cy="3006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트레이너 등록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-Validation,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중복확인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아이디 자동생성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다음 주소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api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사진 저장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이미지 형식으로만 제한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용량제한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2mb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트레이너 아이디 명으로 저장함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path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저장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8FED4D-CD2B-4A04-86B9-B7421064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87" y="722154"/>
            <a:ext cx="5595094" cy="55871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1793AE-B795-44E3-99A3-F8EF9322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3846046"/>
            <a:ext cx="2357871" cy="13681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80" y="1729024"/>
            <a:ext cx="3532286" cy="39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9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5" y="188640"/>
            <a:ext cx="5184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관리자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트레이너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유저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리스트 출력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76320" y="1555593"/>
            <a:ext cx="3096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DataTables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자바스크립트 플러그인을 사용해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각 리스트 출력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버튼을 사용해 삭제 수정 기능을 구현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A66114-A85C-4135-A3C3-FB14ED2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60" y="1110549"/>
            <a:ext cx="7262027" cy="3482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0D03F3-8066-4367-9C27-717AE0F07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24" y="1340768"/>
            <a:ext cx="7372865" cy="30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관리자 트레이너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유저 정보 수정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6240" y="1129684"/>
            <a:ext cx="3417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관리자는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ID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제외한 모든 정보 수정 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트레이너 사진 변경 시 기존 사진파일 삭제 후 새 파일 저장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주소 찾기 버튼 클릭 시 주소 찾기 창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주소 찾기는 다음 주소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api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101" t="11779" r="21133" b="578"/>
          <a:stretch/>
        </p:blipFill>
        <p:spPr>
          <a:xfrm>
            <a:off x="1391122" y="824245"/>
            <a:ext cx="3384377" cy="51250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5052" t="10439" r="28291"/>
          <a:stretch/>
        </p:blipFill>
        <p:spPr>
          <a:xfrm>
            <a:off x="4606389" y="796643"/>
            <a:ext cx="3721859" cy="52855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571" y="1516991"/>
            <a:ext cx="3532286" cy="39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매출 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72264" y="882386"/>
            <a:ext cx="341737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월별 수익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월별 트레이너 수익 등을 볼 수 있는 매출 페이지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월별로 수업을 등록한 회원 수와 매출을 볼 수 있는 그래프로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Chart.js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월별로 트레이너 각각의 수익과 가장 수익이 높은 트레이너 프로필 사진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그래프 데이터는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ajax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사용하여 처음 접속과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selectbox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선택 시 데이터를 받은 후 그래프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821"/>
          <a:stretch/>
        </p:blipFill>
        <p:spPr>
          <a:xfrm>
            <a:off x="1571654" y="882386"/>
            <a:ext cx="6180530" cy="522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53" t="30286" r="36" b="1139"/>
          <a:stretch/>
        </p:blipFill>
        <p:spPr>
          <a:xfrm>
            <a:off x="1556707" y="2098095"/>
            <a:ext cx="6195477" cy="40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5" y="188640"/>
            <a:ext cx="4104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관리자 관리 리스트 출력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1918" y="1555593"/>
            <a:ext cx="3320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 저장된 기록들을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결제 기록과  스케줄 기록은 관리자 권한으로 삭제가 가능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706C0F-B11F-47BA-88F6-A2B36FE2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03" y="1104563"/>
            <a:ext cx="6927922" cy="33263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895A90-632D-4C6F-986E-7566EDE6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50" y="1340768"/>
            <a:ext cx="7026998" cy="34824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872" y="1609939"/>
            <a:ext cx="7164400" cy="34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5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583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1812" y="2642136"/>
            <a:ext cx="21763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개발 환경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설계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화면 구성 및 기능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Q&amp;A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" y="6733990"/>
            <a:ext cx="12191998" cy="15139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27384"/>
            <a:ext cx="12191999" cy="18788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39816" y="3061409"/>
            <a:ext cx="3087432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트레이너 주요기능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TRAINER</a:t>
              </a:r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47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트레이너 메인 페이지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오늘의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PT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회원 리스트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04218" y="1129684"/>
            <a:ext cx="35684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해당 트레이너의 당일에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PT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수업이 있는 회원 리스트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체크박스로 체크한 후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수업완료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버튼을 누르면 남은 횟수 차감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체크된 값들을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request.getParameterValues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사용하여 배열로 받은 후 처리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004"/>
          <a:stretch/>
        </p:blipFill>
        <p:spPr>
          <a:xfrm>
            <a:off x="1246189" y="1129684"/>
            <a:ext cx="6923884" cy="408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A6CC62-70E6-48CC-A699-7308A329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45" y="1041053"/>
            <a:ext cx="6937552" cy="357636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4" y="188640"/>
            <a:ext cx="547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트레이너 회원 관리 및 스케줄 조정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54276" y="1526249"/>
            <a:ext cx="3474372" cy="189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자신이 담당중인 회원 리스트 출력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PT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회원의 스케줄을 조정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실시하는 날이 아닐 경우 프로그램을 짜서 회원의 운동을 도와줄 수 있다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D2839F-458D-41BE-9F18-A1247CEF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59" y="1220940"/>
            <a:ext cx="5908320" cy="402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272287-DB7F-4A7C-8760-56F60C52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259" y="1383530"/>
            <a:ext cx="6561090" cy="35636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474C50-E7BF-409C-8E85-B291B52E0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837" y="1389894"/>
            <a:ext cx="6207589" cy="37051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99CB17-BF9D-4C8F-9D27-F1447A61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155" y="1170934"/>
            <a:ext cx="63436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마이페이지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트레이너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유저 공통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41531" y="1129684"/>
            <a:ext cx="35311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각각의 게시판에서 자신이 작성한 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좋아요 한 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작성한 댓글 수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클릭 시 각각의 리스트로 이동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 또는 트레이너의 개인정보를 간단히 출력하며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수정버튼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클릭 시 개인정보 수정 페이지로 이동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498"/>
          <a:stretch/>
        </p:blipFill>
        <p:spPr>
          <a:xfrm>
            <a:off x="1393129" y="939615"/>
            <a:ext cx="6674163" cy="48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730"/>
          <a:stretch/>
        </p:blipFill>
        <p:spPr>
          <a:xfrm>
            <a:off x="1331343" y="1051663"/>
            <a:ext cx="6697466" cy="51728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게시판 관련 리스트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55288" y="1129684"/>
            <a:ext cx="3417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내가 쓴 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좋아요 한 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내가 쓴 댓글의 목록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제목 또는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글보기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버튼 클릭 시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해당글로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이동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댓글의 경우 내용이 길어질 수 있으므로 말 줄임 기능 구현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7827"/>
          <a:stretch/>
        </p:blipFill>
        <p:spPr>
          <a:xfrm>
            <a:off x="1331343" y="1220940"/>
            <a:ext cx="6753745" cy="52678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7940"/>
          <a:stretch/>
        </p:blipFill>
        <p:spPr>
          <a:xfrm>
            <a:off x="1374528" y="1353096"/>
            <a:ext cx="6713863" cy="52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회원 개인정보 수정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트레이너 공통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55288" y="1129684"/>
            <a:ext cx="34173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회원이 자신의 개인정보를 수정하는 페이지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닉네임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이메일 등의 중요 정보는 변경 불가능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주소찾기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버튼 클릭 시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주소찾기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창이 나오며 주소를 찾은 후 클릭하면 해당 칸에 값이 입력됨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주소는 다음 주소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api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사용하여 구현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624"/>
          <a:stretch/>
        </p:blipFill>
        <p:spPr>
          <a:xfrm>
            <a:off x="1706569" y="1051663"/>
            <a:ext cx="6111895" cy="4726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60" y="1051663"/>
            <a:ext cx="3532286" cy="39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7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39816" y="3061409"/>
            <a:ext cx="3087432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회원 주요기능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USER</a:t>
              </a:r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5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8079"/>
          <a:stretch/>
        </p:blipFill>
        <p:spPr>
          <a:xfrm>
            <a:off x="1214464" y="1142009"/>
            <a:ext cx="7058287" cy="415783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5" y="188640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회원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메인페이지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84674" y="1496091"/>
            <a:ext cx="3389406" cy="153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회원이 로그인을 하게 되면 가장 먼저 이번주의 스케줄을 확인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남은 횟수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담당 트레이너 등 간단한 정보 출력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D80281-06C6-4555-9A7A-6925ECA6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27" y="1639337"/>
            <a:ext cx="6172200" cy="3695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496469-1374-4025-8AE0-CA957D0A2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285" y="2023401"/>
            <a:ext cx="6106794" cy="3795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BBCBC-F404-4753-9648-E8A54B269F89}"/>
              </a:ext>
            </a:extLst>
          </p:cNvPr>
          <p:cNvSpPr txBox="1"/>
          <p:nvPr/>
        </p:nvSpPr>
        <p:spPr>
          <a:xfrm>
            <a:off x="8384674" y="3026510"/>
            <a:ext cx="3389406" cy="116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각 스케줄과 프로그램을 클릭 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PT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예정 시간과 프로그램 내용을 확인 가능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40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5" y="188640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회원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QR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코드 출력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1510045"/>
            <a:ext cx="3771645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네비게이션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드롭박스의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QR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코드를 선택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214E9C-5ECF-45F3-9C5C-0644DDE6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71" y="1340768"/>
            <a:ext cx="5708450" cy="32808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48087A-C899-4306-8176-1CAB7185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765" y="1340768"/>
            <a:ext cx="5441113" cy="42158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40215" y="2301800"/>
            <a:ext cx="3771645" cy="42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모달로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QR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코드를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3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7368" y="188640"/>
            <a:ext cx="4104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헬스장 혼잡도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00256" y="1510045"/>
            <a:ext cx="34116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Headcount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테이블에서 회원 출입내역을 확인하여 혼잡도 표시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명 이하 원활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20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명 이상 혼잡 나머지는 보통으로 처리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헬스장 규모에 따라 변경 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8678" t="8257" b="85419"/>
          <a:stretch/>
        </p:blipFill>
        <p:spPr>
          <a:xfrm>
            <a:off x="1649922" y="1698515"/>
            <a:ext cx="4236468" cy="5481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0893" t="8792" b="84708"/>
          <a:stretch/>
        </p:blipFill>
        <p:spPr>
          <a:xfrm>
            <a:off x="2021868" y="2424330"/>
            <a:ext cx="4242720" cy="556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8431" t="8516" b="85339"/>
          <a:stretch/>
        </p:blipFill>
        <p:spPr>
          <a:xfrm>
            <a:off x="2279576" y="3140968"/>
            <a:ext cx="4509835" cy="5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67696" y="-299060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976668" y="692696"/>
            <a:ext cx="11215332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92129" y="95879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996861" y="128887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4961" y="95439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8916" y="141277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8916" y="189157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462336" y="1056476"/>
            <a:ext cx="1968657" cy="1462875"/>
            <a:chOff x="2589473" y="1596747"/>
            <a:chExt cx="1687859" cy="1342430"/>
          </a:xfrm>
        </p:grpSpPr>
        <p:pic>
          <p:nvPicPr>
            <p:cNvPr id="24" name="Picture 2" descr="Tomca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473" y="1596747"/>
              <a:ext cx="1687859" cy="112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722641" y="2684985"/>
              <a:ext cx="1354295" cy="254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Apache Tom Cat 9.0</a:t>
              </a:r>
              <a:endParaRPr kumimoji="1" lang="ko-KR" altLang="en-US" sz="12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870292" y="1056475"/>
            <a:ext cx="2543312" cy="1502716"/>
            <a:chOff x="4997429" y="1596746"/>
            <a:chExt cx="2791600" cy="1765423"/>
          </a:xfrm>
        </p:grpSpPr>
        <p:pic>
          <p:nvPicPr>
            <p:cNvPr id="30" name="Picture 4" descr="MySql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429" y="1596746"/>
              <a:ext cx="27916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6028838" y="3036745"/>
              <a:ext cx="728783" cy="325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MySQL</a:t>
              </a:r>
              <a:endParaRPr kumimoji="1" lang="ko-KR" altLang="en-US" sz="12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44536" y="1056475"/>
            <a:ext cx="1967888" cy="1462875"/>
            <a:chOff x="8088956" y="1596745"/>
            <a:chExt cx="2160000" cy="1718617"/>
          </a:xfrm>
        </p:grpSpPr>
        <p:pic>
          <p:nvPicPr>
            <p:cNvPr id="33" name="Picture 6" descr="JAVA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956" y="1596745"/>
              <a:ext cx="216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8762232" y="2989938"/>
              <a:ext cx="813449" cy="325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J</a:t>
              </a:r>
              <a:r>
                <a:rPr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DK</a:t>
              </a:r>
              <a:r>
                <a:rPr kumimoji="1"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-1.8</a:t>
              </a:r>
              <a:endParaRPr kumimoji="1" lang="ko-KR" altLang="en-US" sz="12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779723" y="2844909"/>
            <a:ext cx="1311925" cy="1502717"/>
            <a:chOff x="2906859" y="3385178"/>
            <a:chExt cx="1440000" cy="1765424"/>
          </a:xfrm>
        </p:grpSpPr>
        <p:pic>
          <p:nvPicPr>
            <p:cNvPr id="36" name="Picture 8" descr="javascrip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859" y="3385178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3126319" y="4825178"/>
              <a:ext cx="1001082" cy="325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JavaScript</a:t>
              </a:r>
              <a:endParaRPr kumimoji="1" lang="ko-KR" altLang="en-US" sz="12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870292" y="2892201"/>
            <a:ext cx="2405196" cy="1462460"/>
            <a:chOff x="4997429" y="3432472"/>
            <a:chExt cx="2640000" cy="1718129"/>
          </a:xfrm>
        </p:grpSpPr>
        <p:pic>
          <p:nvPicPr>
            <p:cNvPr id="39" name="Picture 10" descr="jquer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429" y="3432472"/>
              <a:ext cx="26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5736092" y="4825177"/>
              <a:ext cx="1162673" cy="325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Jquery-3.5.1</a:t>
              </a:r>
              <a:endParaRPr kumimoji="1" lang="ko-KR" altLang="en-US" sz="12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368852" y="4727927"/>
            <a:ext cx="1454296" cy="1502717"/>
            <a:chOff x="4464962" y="4939996"/>
            <a:chExt cx="1596270" cy="1765424"/>
          </a:xfrm>
        </p:grpSpPr>
        <p:pic>
          <p:nvPicPr>
            <p:cNvPr id="45" name="Picture 14" descr="ì´í´ë¦½ì¤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950"/>
            <a:stretch/>
          </p:blipFill>
          <p:spPr bwMode="auto">
            <a:xfrm>
              <a:off x="4464962" y="4939996"/>
              <a:ext cx="159627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4737641" y="6379996"/>
              <a:ext cx="1050912" cy="325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Eclipse E.E</a:t>
              </a:r>
              <a:endParaRPr kumimoji="1" lang="ko-KR" altLang="en-US" sz="12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8133685" y="2893164"/>
            <a:ext cx="1311925" cy="1502717"/>
            <a:chOff x="7254211" y="4928899"/>
            <a:chExt cx="1440000" cy="1765424"/>
          </a:xfrm>
        </p:grpSpPr>
        <p:pic>
          <p:nvPicPr>
            <p:cNvPr id="48" name="Picture 16" descr="heidi SQL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211" y="4928899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7495841" y="6368899"/>
              <a:ext cx="956743" cy="325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Heidi SQL</a:t>
              </a:r>
              <a:endParaRPr kumimoji="1" lang="ko-KR" altLang="en-US" sz="12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811796" y="4767199"/>
            <a:ext cx="1247778" cy="1420085"/>
            <a:chOff x="1436848" y="4752723"/>
            <a:chExt cx="1247778" cy="1420085"/>
          </a:xfrm>
        </p:grpSpPr>
        <p:pic>
          <p:nvPicPr>
            <p:cNvPr id="1026" name="Picture 2" descr="Bootstrap logo.sv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795" y="4752723"/>
              <a:ext cx="1127883" cy="112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1436848" y="5895809"/>
              <a:ext cx="12477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Bootstrap 4.5.0</a:t>
              </a:r>
              <a:endParaRPr kumimoji="1" lang="ko-KR" altLang="en-US" sz="12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369921" y="145105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Development Environment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D6B852-4D89-41E1-9EBB-C68BB3258B81}"/>
              </a:ext>
            </a:extLst>
          </p:cNvPr>
          <p:cNvGrpSpPr/>
          <p:nvPr/>
        </p:nvGrpSpPr>
        <p:grpSpPr>
          <a:xfrm>
            <a:off x="8147616" y="4698755"/>
            <a:ext cx="1284062" cy="1577103"/>
            <a:chOff x="8147616" y="4698755"/>
            <a:chExt cx="1284062" cy="1577103"/>
          </a:xfrm>
        </p:grpSpPr>
        <p:pic>
          <p:nvPicPr>
            <p:cNvPr id="8" name="그림 7" descr="그리기이(가) 표시된 사진&#10;&#10;자동 생성된 설명">
              <a:extLst>
                <a:ext uri="{FF2B5EF4-FFF2-40B4-BE49-F238E27FC236}">
                  <a16:creationId xmlns:a16="http://schemas.microsoft.com/office/drawing/2014/main" id="{FB93AB4B-BD3F-4426-9DA0-E82687CDC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7616" y="4698755"/>
              <a:ext cx="1284062" cy="1284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5D34D-525C-4912-8892-896DD4A63E8F}"/>
                </a:ext>
              </a:extLst>
            </p:cNvPr>
            <p:cNvSpPr txBox="1"/>
            <p:nvPr/>
          </p:nvSpPr>
          <p:spPr>
            <a:xfrm>
              <a:off x="8252160" y="5998859"/>
              <a:ext cx="1074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b="1" dirty="0">
                  <a:latin typeface="함초롬돋움" pitchFamily="50" charset="-127"/>
                  <a:ea typeface="함초롬돋움" pitchFamily="50" charset="-127"/>
                  <a:cs typeface="함초롬돋움" pitchFamily="50" charset="-127"/>
                </a:rPr>
                <a:t>Git &amp; GitHub</a:t>
              </a:r>
              <a:endParaRPr kumimoji="1" lang="ko-KR" altLang="en-US" sz="1200" b="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인바디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차트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-1</a:t>
            </a:r>
          </a:p>
          <a:p>
            <a:pPr algn="ctr"/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29314" y="1051663"/>
            <a:ext cx="3987669" cy="448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Chartjs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chartjs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-plugin-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datalabels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데이터 수치를 바로 차트에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라벨링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인바디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차트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표준대비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%.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표준은 성별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키 혹은 성별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+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몸무게로 계산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막대에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호버링시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툴팁으로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실제 자신의 체중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골격근량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체지방량을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볼 수 있음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표준 이하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표준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표준 이상 확인을 용이하게 하기 위해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x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축 추가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측정일 선택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가능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37CFB1F7-D76A-41E0-9891-61ECD45D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95" b="48445"/>
          <a:stretch/>
        </p:blipFill>
        <p:spPr>
          <a:xfrm>
            <a:off x="1175016" y="764066"/>
            <a:ext cx="6306018" cy="314175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75FC8A-A30D-471E-B2F8-388EDB195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56" y="3977186"/>
            <a:ext cx="5804260" cy="27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5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인바디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차트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34239" y="1186684"/>
            <a:ext cx="4250118" cy="3375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체중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골격근량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체지방량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차트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6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 출력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비포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애프터 측정일 따라 출력되는 차트의 데이터 수가 변동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이후 값은 이전 값보다 이전 날짜로 선택 불가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이전 값은 이후 값보다 이후 날짜로 선택 불가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차이 계산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골격근량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파란색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빨간색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체중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지방량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빨간색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- 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파란색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ED10FDF-865F-4820-80B0-59B84696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2" y="2011034"/>
            <a:ext cx="6331122" cy="4665771"/>
          </a:xfrm>
          <a:prstGeom prst="rect">
            <a:avLst/>
          </a:prstGeom>
        </p:spPr>
      </p:pic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99C4CAC-D576-478A-878E-1FAA6DBEE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59" y="784127"/>
            <a:ext cx="6303723" cy="343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7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인바디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차트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43557" y="1467147"/>
            <a:ext cx="3268304" cy="115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데이터가 없는 경우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 미만인 경우 화면 상 안내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734812E-B98E-478F-B5FD-0B39E6D6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84" y="902472"/>
            <a:ext cx="3907125" cy="3291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A223D0-F0A7-4E00-A5EA-E103DF41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98" y="2852935"/>
            <a:ext cx="483527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결제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43557" y="1467147"/>
            <a:ext cx="3268304" cy="2269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시작날짜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담당트레이너가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미리 선택되어 있으면 고정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선택되어 있지않으면 선택 가능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CFA0D7-8599-4C82-AC82-FBAF080B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88" y="1306813"/>
            <a:ext cx="6774426" cy="44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8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결제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00256" y="910991"/>
            <a:ext cx="3268304" cy="33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결제창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 pc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에선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이니시스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모바일에선 카카오페이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결제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완료시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으로 관련 데이터를 자바로 가져가 처리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종료일이 있는 경우와 없는 경우로 나누어 계산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횟수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일자를 추가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35F90D-D2D4-47B2-B788-C1232017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63" y="942350"/>
            <a:ext cx="6154907" cy="4733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2F2B74-A146-48A7-99A0-24012A75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20" y="1340768"/>
            <a:ext cx="2880316" cy="473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마이페이지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트레이너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유저 공통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41531" y="1129684"/>
            <a:ext cx="35311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각각의 게시판에서 자신이 작성한 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좋아요 한 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작성한 댓글 수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클릭 시 각각의 리스트로 이동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 또는 트레이너의 개인정보를 간단히 출력하며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수정버튼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클릭 시 개인정보 수정 페이지로 이동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498"/>
          <a:stretch/>
        </p:blipFill>
        <p:spPr>
          <a:xfrm>
            <a:off x="1393129" y="939615"/>
            <a:ext cx="6674163" cy="48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2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730"/>
          <a:stretch/>
        </p:blipFill>
        <p:spPr>
          <a:xfrm>
            <a:off x="1331343" y="1051663"/>
            <a:ext cx="6697466" cy="51728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게시판 관련 리스트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55288" y="1129684"/>
            <a:ext cx="3417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내가 쓴 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좋아요 한 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내가 쓴 댓글의 목록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제목 또는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글보기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버튼 클릭 시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해당글로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이동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댓글의 경우 내용이 길어질 수 있으므로 말 줄임 기능 구현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7827"/>
          <a:stretch/>
        </p:blipFill>
        <p:spPr>
          <a:xfrm>
            <a:off x="1331343" y="1220940"/>
            <a:ext cx="6753745" cy="52678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7940"/>
          <a:stretch/>
        </p:blipFill>
        <p:spPr>
          <a:xfrm>
            <a:off x="1374528" y="1353096"/>
            <a:ext cx="6713863" cy="52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5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회원 개인정보 수정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트레이너 공통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55288" y="1129684"/>
            <a:ext cx="34173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회원이 자신의 개인정보를 수정하는 페이지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닉네임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이메일 등의 중요 정보는 변경 불가능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주소찾기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버튼 클릭 시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주소찾기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창이 나오며 주소를 찾은 후 클릭하면 해당 칸에 값이 입력됨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주소는 다음 주소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api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사용하여 구현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624"/>
          <a:stretch/>
        </p:blipFill>
        <p:spPr>
          <a:xfrm>
            <a:off x="1706569" y="1051663"/>
            <a:ext cx="6111895" cy="4726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60" y="1051663"/>
            <a:ext cx="3532286" cy="39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8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39816" y="3061409"/>
            <a:ext cx="3087432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게시판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BOARD</a:t>
              </a:r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6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커뮤니티 게시판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44272" y="1129684"/>
            <a:ext cx="35283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글의 기본 정보가 출력되고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페이징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검색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말머리 선택 등의 기능 구현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말머리 선택 시 해당 말머리의 글만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작성자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제목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내용 별로 글 검색 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작성 일자는 오늘 날짜일 때 시간만 출력하고 이전 날짜는 날짜만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552"/>
          <a:stretch/>
        </p:blipFill>
        <p:spPr>
          <a:xfrm>
            <a:off x="1223345" y="882386"/>
            <a:ext cx="6756945" cy="50384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8492"/>
          <a:stretch/>
        </p:blipFill>
        <p:spPr>
          <a:xfrm>
            <a:off x="1116704" y="1419695"/>
            <a:ext cx="7175034" cy="44644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452" t="9156" r="675" b="6840"/>
          <a:stretch/>
        </p:blipFill>
        <p:spPr>
          <a:xfrm>
            <a:off x="1162890" y="1983356"/>
            <a:ext cx="7128848" cy="41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87062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12006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4" y="188640"/>
            <a:ext cx="4464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형상 관리 도구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Git &amp; GitHub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5271" y="1341308"/>
            <a:ext cx="3636590" cy="153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Git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GitHub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이용해 팀원들 간의 소스 버전관리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각 개인이 충돌 없이 개발하도록 원본이 되는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GitHub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Fork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하여 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177395-008C-44A0-95B8-7B198E15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29" y="1220940"/>
            <a:ext cx="6174427" cy="41128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689B3D-7C0E-478D-9D57-A47A18B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709" y="1318643"/>
            <a:ext cx="6602753" cy="4577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042760-909F-44E4-8FCB-7101C4758187}"/>
              </a:ext>
            </a:extLst>
          </p:cNvPr>
          <p:cNvSpPr txBox="1"/>
          <p:nvPr/>
        </p:nvSpPr>
        <p:spPr>
          <a:xfrm>
            <a:off x="8175271" y="2867732"/>
            <a:ext cx="3636590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이클립스의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Git Perspective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와 터미널을 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67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커뮤니티 게시판 글쓰기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게시판 공통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)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44272" y="1129684"/>
            <a:ext cx="3528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Summernote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이용하여 글쓰기 구현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이미지 삽입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동영상 삽입 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입력 내용의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html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코드 자체를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DB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저장하여 이미지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동영상 저장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866"/>
          <a:stretch/>
        </p:blipFill>
        <p:spPr>
          <a:xfrm>
            <a:off x="1333280" y="908720"/>
            <a:ext cx="6715502" cy="52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커뮤니티 게시판 </a:t>
            </a:r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글보기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및 수정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55288" y="1129684"/>
            <a:ext cx="3417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글보기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페이지로 자신이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좋아요를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한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페이지면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좋아요 표시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자신이 작성한 글 수정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삭제 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관리자는 글 삭제 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수정 시 원래 글의 말머리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제목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내용을 가져옴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532"/>
          <a:stretch/>
        </p:blipFill>
        <p:spPr>
          <a:xfrm>
            <a:off x="1381839" y="1023376"/>
            <a:ext cx="6696744" cy="49923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7385"/>
          <a:stretch/>
        </p:blipFill>
        <p:spPr>
          <a:xfrm>
            <a:off x="1362503" y="1154255"/>
            <a:ext cx="6878086" cy="51356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-88" t="7531" r="88"/>
          <a:stretch/>
        </p:blipFill>
        <p:spPr>
          <a:xfrm>
            <a:off x="1390220" y="1287011"/>
            <a:ext cx="6906401" cy="514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9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5" y="188640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포토게시판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5271" y="1341308"/>
            <a:ext cx="3636590" cy="374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좋아요 기능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페이징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기능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글 작성 시 가장 먼저 추가된 이미지를 썸네일로 저장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리스트 형식으로 출력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이미지의 용량이 크기 때문에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의 처리 용량과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Post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방식의 최대 허용 용량을 조절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각 게시글의 사진이나 제목을 클릭 하면 게시글의 상세 내용 출력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F1D2EC-0035-4F57-8D1D-118EBA9E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32" y="1189365"/>
            <a:ext cx="6480717" cy="3874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3DF88D-4053-4F98-8639-1A90F0F0E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53" y="1804349"/>
            <a:ext cx="6386477" cy="34563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9C0B78-D011-48BE-86FA-1DC5CF8E8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790" y="1051663"/>
            <a:ext cx="5805369" cy="48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4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517"/>
          <a:stretch/>
        </p:blipFill>
        <p:spPr>
          <a:xfrm>
            <a:off x="1114050" y="893508"/>
            <a:ext cx="7322393" cy="546217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Q&amp;A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게시판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55288" y="1129684"/>
            <a:ext cx="3417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ref, depth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등의 변수를 사용하여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답글 기능 구현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관리자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트레이너만 답변을 달 수 있으며 관리자는 글 삭제 가능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7680"/>
          <a:stretch/>
        </p:blipFill>
        <p:spPr>
          <a:xfrm>
            <a:off x="1097677" y="956038"/>
            <a:ext cx="7396914" cy="5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3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댓글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64152" y="910991"/>
            <a:ext cx="4204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자신의 댓글에만 수정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삭제가 선택 가능한 메뉴가 생성됨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관리자는 모두 삭제 가능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수정 불가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게시글 작성자의 경우 작성자 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현재 시간으로부터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24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시간 내로 작성된 댓글은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n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배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지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E4F9F0-7E89-4455-92A2-577D82EAB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34" y="803174"/>
            <a:ext cx="5689737" cy="5362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902F32-2E19-40B1-873D-E0981B62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77" y="3573016"/>
            <a:ext cx="5799400" cy="14363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15" y="3560068"/>
            <a:ext cx="2953162" cy="1714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071" y="4156388"/>
            <a:ext cx="428684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5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댓글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-2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24240" y="929501"/>
            <a:ext cx="4204408" cy="116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해당 페이지에서 수정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및 삭제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해당 페이지에서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페이징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처리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2463242-25AF-436B-A768-5B4903FEF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0" y="815264"/>
            <a:ext cx="6420475" cy="3813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255074-EA64-43BC-9E2C-C1FAF759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2636912"/>
            <a:ext cx="7499780" cy="38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7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40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Q &amp; 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감사합니다</a:t>
              </a:r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67696" y="-299060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976668" y="692696"/>
            <a:ext cx="11215332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92129" y="95879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996861" y="128887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4961" y="95439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8916" y="141277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8916" y="189157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69921" y="145105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Development Environment</a:t>
            </a:r>
          </a:p>
        </p:txBody>
      </p:sp>
      <p:pic>
        <p:nvPicPr>
          <p:cNvPr id="4" name="그림 3" descr="시계, 모니터, 전화, 디스플레이이(가) 표시된 사진&#10;&#10;자동 생성된 설명">
            <a:extLst>
              <a:ext uri="{FF2B5EF4-FFF2-40B4-BE49-F238E27FC236}">
                <a16:creationId xmlns:a16="http://schemas.microsoft.com/office/drawing/2014/main" id="{8E50A981-BFE6-4D66-854F-80BBC692A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07" y="954394"/>
            <a:ext cx="9388700" cy="3594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2C4AE-9931-430D-83AC-B32F007C5574}"/>
              </a:ext>
            </a:extLst>
          </p:cNvPr>
          <p:cNvSpPr txBox="1"/>
          <p:nvPr/>
        </p:nvSpPr>
        <p:spPr>
          <a:xfrm>
            <a:off x="1819548" y="4842739"/>
            <a:ext cx="90289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모델</a:t>
            </a:r>
            <a:r>
              <a:rPr lang="en-US" altLang="ko-KR" sz="20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 </a:t>
            </a:r>
            <a:r>
              <a:rPr lang="ko-KR" altLang="en-US" sz="20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형식을 사용하여 웹사이트를 개발</a:t>
            </a:r>
            <a:endParaRPr lang="en-US" altLang="ko-KR" sz="20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서블릿을</a:t>
            </a:r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컨트롤러로 이용하여 클라이언트의 요청을 받아 알맞은 모델을 호출</a:t>
            </a:r>
            <a:endParaRPr lang="en-US" altLang="ko-KR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모델이 요청을 처리해 반환하면 클라이언트에게 결과를 보여주기 위해 </a:t>
            </a:r>
            <a:r>
              <a:rPr lang="en-US" altLang="ko-KR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JSP</a:t>
            </a:r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사용</a:t>
            </a:r>
            <a:endParaRPr lang="en-US" altLang="ko-KR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3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8343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83432" y="692696"/>
            <a:ext cx="1130525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93123" y="134076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996861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52147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2147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192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214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DB Design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104" y="837604"/>
            <a:ext cx="6839304" cy="57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39816" y="3061409"/>
            <a:ext cx="3087432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사이트 메인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MAIN</a:t>
              </a:r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7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사이트 메인 화면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8309" r="9361" b="15526"/>
          <a:stretch/>
        </p:blipFill>
        <p:spPr>
          <a:xfrm>
            <a:off x="1223345" y="900955"/>
            <a:ext cx="7141609" cy="449177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655288" y="1129684"/>
            <a:ext cx="3417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사이트의 메인 화면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 버튼 클릭 시 유저 로그인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트레이너 로그인 클릭 시 트레이너 또는 관리자 로그인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화면은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carousel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 구현하여 각각의 로그인 클릭 시 화면이 좌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우로 슬라이딩 되어 로그인 폼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5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56202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956202" y="692696"/>
            <a:ext cx="11235798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63352" y="18043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rot="5400000">
            <a:off x="975389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0139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139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8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9416" y="188640"/>
            <a:ext cx="336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로그인 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55288" y="1129684"/>
            <a:ext cx="34173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트레이너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관리자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 폼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로그인 유지 체크 시 사이트를 닫고 다시 접속하면 로그인 유지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이메일 또는 아이디 미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입력시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alert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창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6556" t="10905" r="27337" b="16670"/>
          <a:stretch/>
        </p:blipFill>
        <p:spPr>
          <a:xfrm>
            <a:off x="1127448" y="1196752"/>
            <a:ext cx="3960440" cy="40324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9025" r="8250" b="3347"/>
          <a:stretch/>
        </p:blipFill>
        <p:spPr>
          <a:xfrm>
            <a:off x="4630910" y="1196752"/>
            <a:ext cx="3960441" cy="4032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7066" t="9667" r="17513" b="3317"/>
          <a:stretch/>
        </p:blipFill>
        <p:spPr>
          <a:xfrm>
            <a:off x="4545835" y="1239016"/>
            <a:ext cx="4022961" cy="3735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17341" t="9350" r="16459" b="3839"/>
          <a:stretch/>
        </p:blipFill>
        <p:spPr>
          <a:xfrm>
            <a:off x="1264185" y="1239016"/>
            <a:ext cx="4011398" cy="36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6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1403</Words>
  <Application>Microsoft Office PowerPoint</Application>
  <PresentationFormat>와이드스크린</PresentationFormat>
  <Paragraphs>381</Paragraphs>
  <Slides>46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함초롬돋움</vt:lpstr>
      <vt:lpstr>맑은 고딕</vt:lpstr>
      <vt:lpstr>한컴 윤고딕 240</vt:lpstr>
      <vt:lpstr>Arial</vt:lpstr>
      <vt:lpstr>한컴 윤고딕 230</vt:lpstr>
      <vt:lpstr>Yoon 윤고딕 520_TT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it</cp:lastModifiedBy>
  <cp:revision>112</cp:revision>
  <dcterms:created xsi:type="dcterms:W3CDTF">2013-09-05T09:43:46Z</dcterms:created>
  <dcterms:modified xsi:type="dcterms:W3CDTF">2020-09-17T04:43:06Z</dcterms:modified>
</cp:coreProperties>
</file>